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875" autoAdjust="0"/>
  </p:normalViewPr>
  <p:slideViewPr>
    <p:cSldViewPr>
      <p:cViewPr varScale="1">
        <p:scale>
          <a:sx n="63" d="100"/>
          <a:sy n="63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60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
неналоговые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2011 
(факт)</c:v>
                </c:pt>
                <c:pt idx="1">
                  <c:v>2012 
(факт)</c:v>
                </c:pt>
                <c:pt idx="2">
                  <c:v>2013 
(факт)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3324.2</c:v>
                </c:pt>
                <c:pt idx="1">
                  <c:v>4379.7</c:v>
                </c:pt>
                <c:pt idx="2">
                  <c:v>5334.7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
поступления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2011 
(факт)</c:v>
                </c:pt>
                <c:pt idx="1">
                  <c:v>2012 
(факт)</c:v>
                </c:pt>
                <c:pt idx="2">
                  <c:v>2013 
(факт)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  <c:pt idx="0">
                  <c:v>6215.1</c:v>
                </c:pt>
                <c:pt idx="1">
                  <c:v>6527.1</c:v>
                </c:pt>
                <c:pt idx="2" formatCode="0.0">
                  <c:v>13530.8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2011 
(факт)</c:v>
                </c:pt>
                <c:pt idx="1">
                  <c:v>2012 
(факт)</c:v>
                </c:pt>
                <c:pt idx="2">
                  <c:v>2013 
(факт)</c:v>
                </c:pt>
              </c:strCache>
            </c:strRef>
          </c:cat>
          <c:val>
            <c:numRef>
              <c:f>Лист1!$D$2:$D$5</c:f>
            </c:numRef>
          </c:val>
        </c:ser>
        <c:overlap val="100"/>
        <c:axId val="33610368"/>
        <c:axId val="56623488"/>
      </c:barChart>
      <c:catAx>
        <c:axId val="33610368"/>
        <c:scaling>
          <c:orientation val="minMax"/>
        </c:scaling>
        <c:axPos val="b"/>
        <c:tickLblPos val="nextTo"/>
        <c:crossAx val="56623488"/>
        <c:crosses val="autoZero"/>
        <c:auto val="1"/>
        <c:lblAlgn val="ctr"/>
        <c:lblOffset val="100"/>
      </c:catAx>
      <c:valAx>
        <c:axId val="56623488"/>
        <c:scaling>
          <c:orientation val="minMax"/>
        </c:scaling>
        <c:axPos val="l"/>
        <c:majorGridlines/>
        <c:numFmt formatCode="General" sourceLinked="1"/>
        <c:tickLblPos val="nextTo"/>
        <c:crossAx val="336103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2012 (факт)</c:v>
                </c:pt>
                <c:pt idx="1">
                  <c:v>2013 (факт)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650.1</c:v>
                </c:pt>
                <c:pt idx="1">
                  <c:v>685.3</c:v>
                </c:pt>
              </c:numCache>
            </c:numRef>
          </c:val>
        </c:ser>
        <c:shape val="cylinder"/>
        <c:axId val="73524736"/>
        <c:axId val="73526272"/>
        <c:axId val="0"/>
      </c:bar3DChart>
      <c:catAx>
        <c:axId val="73524736"/>
        <c:scaling>
          <c:orientation val="minMax"/>
        </c:scaling>
        <c:axPos val="b"/>
        <c:tickLblPos val="nextTo"/>
        <c:crossAx val="73526272"/>
        <c:crosses val="autoZero"/>
        <c:auto val="1"/>
        <c:lblAlgn val="ctr"/>
        <c:lblOffset val="100"/>
      </c:catAx>
      <c:valAx>
        <c:axId val="73526272"/>
        <c:scaling>
          <c:orientation val="minMax"/>
        </c:scaling>
        <c:axPos val="l"/>
        <c:majorGridlines/>
        <c:numFmt formatCode="0.0" sourceLinked="1"/>
        <c:tickLblPos val="nextTo"/>
        <c:crossAx val="735247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5.4497059395353403E-2"/>
          <c:y val="3.066645202833226E-2"/>
          <c:w val="0.73996959755030633"/>
          <c:h val="0.76506034536774481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
 год</c:v>
                </c:pt>
                <c:pt idx="1">
                  <c:v>2011 
год</c:v>
                </c:pt>
                <c:pt idx="2">
                  <c:v>2012
 год</c:v>
                </c:pt>
                <c:pt idx="3">
                  <c:v>2013
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445.2</c:v>
                </c:pt>
                <c:pt idx="1">
                  <c:v>617.1</c:v>
                </c:pt>
                <c:pt idx="2">
                  <c:v>742.5</c:v>
                </c:pt>
                <c:pt idx="3">
                  <c:v>778.1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
 на сов.доход
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
 год</c:v>
                </c:pt>
                <c:pt idx="1">
                  <c:v>2011 
год</c:v>
                </c:pt>
                <c:pt idx="2">
                  <c:v>2012
 год</c:v>
                </c:pt>
                <c:pt idx="3">
                  <c:v>2013
 год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12.5</c:v>
                </c:pt>
                <c:pt idx="1">
                  <c:v>302</c:v>
                </c:pt>
                <c:pt idx="2">
                  <c:v>200</c:v>
                </c:pt>
                <c:pt idx="3">
                  <c:v>198.5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
на имущество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
 год</c:v>
                </c:pt>
                <c:pt idx="1">
                  <c:v>2011 
год</c:v>
                </c:pt>
                <c:pt idx="2">
                  <c:v>2012
 год</c:v>
                </c:pt>
                <c:pt idx="3">
                  <c:v>2013
 год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3748.1</c:v>
                </c:pt>
                <c:pt idx="1">
                  <c:v>1673.5</c:v>
                </c:pt>
                <c:pt idx="2">
                  <c:v>2564.6</c:v>
                </c:pt>
                <c:pt idx="3">
                  <c:v>3569.8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госпошлина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
 год</c:v>
                </c:pt>
                <c:pt idx="1">
                  <c:v>2011 
год</c:v>
                </c:pt>
                <c:pt idx="2">
                  <c:v>2012
 год</c:v>
                </c:pt>
                <c:pt idx="3">
                  <c:v>2013
 год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15.3</c:v>
                </c:pt>
                <c:pt idx="1">
                  <c:v>28.5</c:v>
                </c:pt>
                <c:pt idx="2">
                  <c:v>34.4</c:v>
                </c:pt>
                <c:pt idx="3">
                  <c:v>40.799999999999997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задолженность
по отмен налогам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
 год</c:v>
                </c:pt>
                <c:pt idx="1">
                  <c:v>2011 
год</c:v>
                </c:pt>
                <c:pt idx="2">
                  <c:v>2012
 год</c:v>
                </c:pt>
                <c:pt idx="3">
                  <c:v>2013
 год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98.8</c:v>
                </c:pt>
                <c:pt idx="1">
                  <c:v>1.3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
исп.имущества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
 год</c:v>
                </c:pt>
                <c:pt idx="1">
                  <c:v>2011 
год</c:v>
                </c:pt>
                <c:pt idx="2">
                  <c:v>2012
 год</c:v>
                </c:pt>
                <c:pt idx="3">
                  <c:v>2013
 год</c:v>
                </c:pt>
              </c:strCache>
            </c:strRef>
          </c:cat>
          <c:val>
            <c:numRef>
              <c:f>Лист1!$G$2:$G$5</c:f>
              <c:numCache>
                <c:formatCode>0.0</c:formatCode>
                <c:ptCount val="4"/>
                <c:pt idx="0">
                  <c:v>635.5</c:v>
                </c:pt>
                <c:pt idx="1">
                  <c:v>556.6</c:v>
                </c:pt>
                <c:pt idx="2">
                  <c:v>706</c:v>
                </c:pt>
                <c:pt idx="3">
                  <c:v>588.9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доходы 
от продажи
нематер.актив.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
 год</c:v>
                </c:pt>
                <c:pt idx="1">
                  <c:v>2011 
год</c:v>
                </c:pt>
                <c:pt idx="2">
                  <c:v>2012
 год</c:v>
                </c:pt>
                <c:pt idx="3">
                  <c:v>2013
 год</c:v>
                </c:pt>
              </c:strCache>
            </c:strRef>
          </c:cat>
          <c:val>
            <c:numRef>
              <c:f>Лист1!$H$2:$H$5</c:f>
              <c:numCache>
                <c:formatCode>0.0</c:formatCode>
                <c:ptCount val="4"/>
                <c:pt idx="0">
                  <c:v>1.4</c:v>
                </c:pt>
                <c:pt idx="1">
                  <c:v>128.19999999999999</c:v>
                </c:pt>
                <c:pt idx="2">
                  <c:v>149.1</c:v>
                </c:pt>
                <c:pt idx="3">
                  <c:v>138.6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штрафы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
 год</c:v>
                </c:pt>
                <c:pt idx="1">
                  <c:v>2011 
год</c:v>
                </c:pt>
                <c:pt idx="2">
                  <c:v>2012
 год</c:v>
                </c:pt>
                <c:pt idx="3">
                  <c:v>2013
 год</c:v>
                </c:pt>
              </c:strCache>
            </c:strRef>
          </c:cat>
          <c:val>
            <c:numRef>
              <c:f>Лист1!$I$2:$I$5</c:f>
              <c:numCache>
                <c:formatCode>0.0</c:formatCode>
                <c:ptCount val="4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</c:numCache>
            </c:numRef>
          </c:val>
        </c:ser>
        <c:shape val="cone"/>
        <c:axId val="59582720"/>
        <c:axId val="59588608"/>
        <c:axId val="0"/>
      </c:bar3DChart>
      <c:catAx>
        <c:axId val="59582720"/>
        <c:scaling>
          <c:orientation val="minMax"/>
        </c:scaling>
        <c:axPos val="b"/>
        <c:numFmt formatCode="General" sourceLinked="1"/>
        <c:tickLblPos val="nextTo"/>
        <c:crossAx val="59588608"/>
        <c:crosses val="autoZero"/>
        <c:auto val="1"/>
        <c:lblAlgn val="ctr"/>
        <c:lblOffset val="100"/>
      </c:catAx>
      <c:valAx>
        <c:axId val="59588608"/>
        <c:scaling>
          <c:orientation val="minMax"/>
        </c:scaling>
        <c:axPos val="l"/>
        <c:majorGridlines/>
        <c:numFmt formatCode="0%" sourceLinked="1"/>
        <c:tickLblPos val="nextTo"/>
        <c:crossAx val="59582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421065422377908"/>
          <c:y val="4.7178366205660856E-2"/>
          <c:w val="0.24653008651696362"/>
          <c:h val="0.9528216337943402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explosion val="25"/>
          <c:dLbls>
            <c:dLbl>
              <c:idx val="4"/>
              <c:layout>
                <c:manualLayout>
                  <c:x val="-0.34688623991445633"/>
                  <c:y val="0.17327459618208521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778.1</c:v>
                </c:pt>
                <c:pt idx="1">
                  <c:v>198.5</c:v>
                </c:pt>
                <c:pt idx="2">
                  <c:v>3569.8</c:v>
                </c:pt>
                <c:pt idx="3">
                  <c:v>40.799999999999997</c:v>
                </c:pt>
              </c:numCache>
            </c:numRef>
          </c:val>
          <c:bubble3D val="1"/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48"/>
          </c:dPt>
          <c:dLbls>
            <c:dLbl>
              <c:idx val="2"/>
              <c:layout>
                <c:manualLayout>
                  <c:x val="0.1983835180324682"/>
                  <c:y val="0.25838100077661341"/>
                </c:manualLayout>
              </c:layout>
              <c:dLblPos val="bestFit"/>
              <c:showCatName val="1"/>
              <c:showPercent val="1"/>
            </c:dLbl>
            <c:dLblPos val="bestFit"/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Обшегосударственные вопросы</c:v>
                </c:pt>
                <c:pt idx="1">
                  <c:v>Национальная
 оборона</c:v>
                </c:pt>
                <c:pt idx="2">
                  <c:v>Национальная
 безопасноть и правоохранительная деятельность</c:v>
                </c:pt>
                <c:pt idx="3">
                  <c:v>Национальная
экономика</c:v>
                </c:pt>
                <c:pt idx="4">
                  <c:v>Жилищно-коммунальное 
хозяйство</c:v>
                </c:pt>
                <c:pt idx="5">
                  <c:v>Культура,
кинематография</c:v>
                </c:pt>
                <c:pt idx="6">
                  <c:v>Социальная
 политика</c:v>
                </c:pt>
                <c:pt idx="7">
                  <c:v>Обслуживание 
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3206.2</c:v>
                </c:pt>
                <c:pt idx="1">
                  <c:v>149.30000000000001</c:v>
                </c:pt>
                <c:pt idx="2">
                  <c:v>677.4</c:v>
                </c:pt>
                <c:pt idx="3">
                  <c:v>254.6</c:v>
                </c:pt>
                <c:pt idx="4">
                  <c:v>12107.4</c:v>
                </c:pt>
                <c:pt idx="5">
                  <c:v>2251.4</c:v>
                </c:pt>
                <c:pt idx="6">
                  <c:v>38.700000000000003</c:v>
                </c:pt>
                <c:pt idx="7">
                  <c:v>3.5</c:v>
                </c:pt>
              </c:numCache>
            </c:numRef>
          </c:val>
        </c:ser>
      </c:pie3DChart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9250145815106508E-2"/>
          <c:y val="5.6828193832599128E-2"/>
          <c:w val="0.7795360649363271"/>
          <c:h val="0.8168455374796217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11332.5</c:v>
                </c:pt>
                <c:pt idx="1">
                  <c:v>18826.3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10916.1</c:v>
                </c:pt>
                <c:pt idx="1">
                  <c:v>18688.5</c:v>
                </c:pt>
              </c:numCache>
            </c:numRef>
          </c:val>
        </c:ser>
        <c:axId val="64304256"/>
        <c:axId val="64305792"/>
      </c:barChart>
      <c:catAx>
        <c:axId val="64304256"/>
        <c:scaling>
          <c:orientation val="minMax"/>
        </c:scaling>
        <c:axPos val="b"/>
        <c:numFmt formatCode="General" sourceLinked="1"/>
        <c:tickLblPos val="nextTo"/>
        <c:crossAx val="64305792"/>
        <c:crosses val="autoZero"/>
        <c:auto val="1"/>
        <c:lblAlgn val="ctr"/>
        <c:lblOffset val="100"/>
      </c:catAx>
      <c:valAx>
        <c:axId val="64305792"/>
        <c:scaling>
          <c:orientation val="minMax"/>
        </c:scaling>
        <c:axPos val="l"/>
        <c:numFmt formatCode="General" sourceLinked="1"/>
        <c:tickLblPos val="nextTo"/>
        <c:crossAx val="643042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жилищно
-коммунальное хозяйство</c:v>
                </c:pt>
                <c:pt idx="1">
                  <c:v>Культура, 
кинематография</c:v>
                </c:pt>
                <c:pt idx="2">
                  <c:v>Социальная
 политика</c:v>
                </c:pt>
                <c:pt idx="3">
                  <c:v>Национальная
 экономика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12107.4</c:v>
                </c:pt>
                <c:pt idx="1">
                  <c:v>2251.4</c:v>
                </c:pt>
                <c:pt idx="2">
                  <c:v>38.700000000000003</c:v>
                </c:pt>
                <c:pt idx="3">
                  <c:v>254.6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2012 (факт)</c:v>
                </c:pt>
                <c:pt idx="1">
                  <c:v>2013 (факт)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2062</c:v>
                </c:pt>
                <c:pt idx="1">
                  <c:v>2251.4</c:v>
                </c:pt>
              </c:numCache>
            </c:numRef>
          </c:val>
        </c:ser>
        <c:shape val="cylinder"/>
        <c:axId val="64746624"/>
        <c:axId val="64748160"/>
        <c:axId val="0"/>
      </c:bar3DChart>
      <c:catAx>
        <c:axId val="64746624"/>
        <c:scaling>
          <c:orientation val="minMax"/>
        </c:scaling>
        <c:axPos val="b"/>
        <c:tickLblPos val="nextTo"/>
        <c:crossAx val="64748160"/>
        <c:crosses val="autoZero"/>
        <c:auto val="1"/>
        <c:lblAlgn val="ctr"/>
        <c:lblOffset val="100"/>
      </c:catAx>
      <c:valAx>
        <c:axId val="64748160"/>
        <c:scaling>
          <c:orientation val="minMax"/>
        </c:scaling>
        <c:axPos val="l"/>
        <c:majorGridlines/>
        <c:numFmt formatCode="General" sourceLinked="1"/>
        <c:tickLblPos val="nextTo"/>
        <c:crossAx val="647466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средств
областного бюджета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2011 (факт)</c:v>
                </c:pt>
                <c:pt idx="1">
                  <c:v>2012 (факт)</c:v>
                </c:pt>
                <c:pt idx="2">
                  <c:v>2013 (факт)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232</c:v>
                </c:pt>
                <c:pt idx="2">
                  <c:v>232.7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средств
местного бюджета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2011 (факт)</c:v>
                </c:pt>
                <c:pt idx="1">
                  <c:v>2012 (факт)</c:v>
                </c:pt>
                <c:pt idx="2">
                  <c:v>2013 (факт)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42.6</c:v>
                </c:pt>
                <c:pt idx="1">
                  <c:v>43.4</c:v>
                </c:pt>
                <c:pt idx="2">
                  <c:v>21.9</c:v>
                </c:pt>
              </c:numCache>
            </c:numRef>
          </c:val>
        </c:ser>
        <c:overlap val="100"/>
        <c:axId val="67836544"/>
        <c:axId val="67842432"/>
      </c:barChart>
      <c:catAx>
        <c:axId val="67836544"/>
        <c:scaling>
          <c:orientation val="minMax"/>
        </c:scaling>
        <c:axPos val="b"/>
        <c:tickLblPos val="nextTo"/>
        <c:crossAx val="67842432"/>
        <c:crosses val="autoZero"/>
        <c:auto val="1"/>
        <c:lblAlgn val="ctr"/>
        <c:lblOffset val="100"/>
      </c:catAx>
      <c:valAx>
        <c:axId val="67842432"/>
        <c:scaling>
          <c:orientation val="minMax"/>
        </c:scaling>
        <c:axPos val="l"/>
        <c:majorGridlines/>
        <c:numFmt formatCode="General" sourceLinked="1"/>
        <c:tickLblPos val="nextTo"/>
        <c:crossAx val="678365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2012 (факт)</c:v>
                </c:pt>
                <c:pt idx="1">
                  <c:v>2013 (факт)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10916.1</c:v>
                </c:pt>
                <c:pt idx="1">
                  <c:v>18688.5</c:v>
                </c:pt>
              </c:numCache>
            </c:numRef>
          </c:val>
        </c:ser>
        <c:shape val="cylinder"/>
        <c:axId val="67871104"/>
        <c:axId val="67872640"/>
        <c:axId val="0"/>
      </c:bar3DChart>
      <c:catAx>
        <c:axId val="67871104"/>
        <c:scaling>
          <c:orientation val="minMax"/>
        </c:scaling>
        <c:axPos val="b"/>
        <c:tickLblPos val="nextTo"/>
        <c:crossAx val="67872640"/>
        <c:crosses val="autoZero"/>
        <c:auto val="1"/>
        <c:lblAlgn val="ctr"/>
        <c:lblOffset val="100"/>
      </c:catAx>
      <c:valAx>
        <c:axId val="67872640"/>
        <c:scaling>
          <c:orientation val="minMax"/>
        </c:scaling>
        <c:axPos val="l"/>
        <c:majorGridlines/>
        <c:numFmt formatCode="0.0" sourceLinked="1"/>
        <c:tickLblPos val="nextTo"/>
        <c:crossAx val="678711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0.25694</cdr:x>
      <cdr:y>0.20668</cdr:y>
    </cdr:from>
    <cdr:to>
      <cdr:x>0.39583</cdr:x>
      <cdr:y>0.28928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2114536" y="893760"/>
          <a:ext cx="1143010" cy="35719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0.46528</cdr:x>
      <cdr:y>0.09104</cdr:y>
    </cdr:from>
    <cdr:to>
      <cdr:x>0.60417</cdr:x>
      <cdr:y>0.27276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V="1">
          <a:off x="3829048" y="393694"/>
          <a:ext cx="1143008" cy="78581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0.47396</cdr:x>
      <cdr:y>0.27276</cdr:y>
    </cdr:from>
    <cdr:to>
      <cdr:x>0.59549</cdr:x>
      <cdr:y>0.43796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flipV="1">
          <a:off x="3900486" y="1179512"/>
          <a:ext cx="1000132" cy="71438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0.16146</cdr:x>
      <cdr:y>0.12408</cdr:y>
    </cdr:from>
    <cdr:to>
      <cdr:x>0.49132</cdr:x>
      <cdr:y>0.33884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rot="10800000" flipV="1">
          <a:off x="1328717" y="536570"/>
          <a:ext cx="2714645" cy="92869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ysClr val="windowText" lastClr="000000"/>
              </a:solidFill>
            </a:ln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0.30035</cdr:x>
      <cdr:y>0.1406</cdr:y>
    </cdr:from>
    <cdr:to>
      <cdr:x>0.57813</cdr:x>
      <cdr:y>0.28928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2471726" y="608008"/>
          <a:ext cx="2286016" cy="64294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0.43056</cdr:x>
      <cdr:y>0.19016</cdr:y>
    </cdr:from>
    <cdr:to>
      <cdr:x>0.54167</cdr:x>
      <cdr:y>0.40161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43296" y="8223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0.30903</cdr:x>
      <cdr:y>0.25624</cdr:y>
    </cdr:from>
    <cdr:to>
      <cdr:x>0.42014</cdr:x>
      <cdr:y>0.46769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43164" y="110807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0.31771</cdr:x>
      <cdr:y>0.27276</cdr:y>
    </cdr:from>
    <cdr:to>
      <cdr:x>0.42882</cdr:x>
      <cdr:y>0.48421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14602" y="11795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128,0 %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0.40451</cdr:x>
      <cdr:y>0.17364</cdr:y>
    </cdr:from>
    <cdr:to>
      <cdr:x>0.69097</cdr:x>
      <cdr:y>0.42144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V="1">
          <a:off x="3328982" y="750884"/>
          <a:ext cx="2357454" cy="107157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0.48264</cdr:x>
      <cdr:y>0.37188</cdr:y>
    </cdr:from>
    <cdr:to>
      <cdr:x>0.55208</cdr:x>
      <cdr:y>0.48752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971924" y="1608140"/>
          <a:ext cx="571504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147,6%</a:t>
          </a:r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0.47396</cdr:x>
      <cdr:y>0.32232</cdr:y>
    </cdr:from>
    <cdr:to>
      <cdr:x>0.60417</cdr:x>
      <cdr:y>0.48752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9346466">
          <a:off x="3900486" y="1393826"/>
          <a:ext cx="1071570" cy="71438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171,2%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0.39583</cdr:x>
      <cdr:y>0.09104</cdr:y>
    </cdr:from>
    <cdr:to>
      <cdr:x>0.50694</cdr:x>
      <cdr:y>0.30249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57544" y="393694"/>
          <a:ext cx="914390" cy="914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0.40451</cdr:x>
      <cdr:y>0.1406</cdr:y>
    </cdr:from>
    <cdr:to>
      <cdr:x>0.51562</cdr:x>
      <cdr:y>0.35205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28982" y="6080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10916,1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0.74306</cdr:x>
      <cdr:y>0.07452</cdr:y>
    </cdr:from>
    <cdr:to>
      <cdr:x>0.85417</cdr:x>
      <cdr:y>0.28598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15064" y="3222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18 688,5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0.07465</cdr:x>
      <cdr:y>0.10756</cdr:y>
    </cdr:from>
    <cdr:to>
      <cdr:x>0.18576</cdr:x>
      <cdr:y>0.31901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14338" y="4651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Тыс.руб.</a:t>
          </a:r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0.47396</cdr:x>
      <cdr:y>0.32232</cdr:y>
    </cdr:from>
    <cdr:to>
      <cdr:x>0.60417</cdr:x>
      <cdr:y>0.48752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9346466">
          <a:off x="3900486" y="1393826"/>
          <a:ext cx="1071570" cy="71438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105,4%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0.38715</cdr:x>
      <cdr:y>0.17364</cdr:y>
    </cdr:from>
    <cdr:to>
      <cdr:x>0.49826</cdr:x>
      <cdr:y>0.38509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86106" y="7508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0.40451</cdr:x>
      <cdr:y>0.1406</cdr:y>
    </cdr:from>
    <cdr:to>
      <cdr:x>0.51562</cdr:x>
      <cdr:y>0.35205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28982" y="6080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650</a:t>
          </a:r>
          <a:r>
            <a:rPr lang="ru-RU" sz="1100" dirty="0" smtClean="0"/>
            <a:t>.1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0.74306</cdr:x>
      <cdr:y>0.07452</cdr:y>
    </cdr:from>
    <cdr:to>
      <cdr:x>0.85417</cdr:x>
      <cdr:y>0.28598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15064" y="3222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685.3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0.07465</cdr:x>
      <cdr:y>0.10756</cdr:y>
    </cdr:from>
    <cdr:to>
      <cdr:x>0.18576</cdr:x>
      <cdr:y>0.31901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14338" y="4651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Тыс.руб.</a:t>
          </a:r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7AD1B-0FB7-4527-BFC9-476C38AEB247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12BB8-F2DE-4998-A3F0-8D3236125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4DE99-DB22-4F03-9119-6B2E582432A8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EED40-7D82-43E8-A058-644DD6EB9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ED40-7D82-43E8-A058-644DD6EB939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ED40-7D82-43E8-A058-644DD6EB939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0AF3E7-02CF-4F7C-AFB2-005FF136A745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B03B9-FD54-463E-BD87-A93F316FCB81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62C09E-DFB8-488A-94C4-3E7617C10761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1D16D6-DB7A-442A-B30B-ED66A46EE9A1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1E491F-2B2C-4DBE-B588-DB606D94F814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43FC3-8157-4C4B-8B47-4A798709BC8C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9261B-F65E-4EBA-AC76-9828F7EBB6EC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70CBA-53CB-4A9E-A90B-4C3D9DC6A791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B96A3F-C2B0-40FB-8B04-08D759FF4D12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305E37-CD37-4728-B5EB-91E08244235C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B9234-5D6F-4476-904C-1F4D9F86FEF3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13C315B-D8D0-4E3D-ACD6-04724F898E81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Исполнение бюджета </a:t>
            </a:r>
            <a:r>
              <a:rPr lang="ru-RU" dirty="0" smtClean="0"/>
              <a:t>Первомайского </a:t>
            </a:r>
            <a:r>
              <a:rPr lang="ru-RU" dirty="0" smtClean="0"/>
              <a:t>сельского поселения Кашарского района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за 2013 год</a:t>
            </a:r>
            <a:endParaRPr lang="ru-RU" sz="3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4287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Динамика расходов бюджета поселения на реализацию долгосрочных муниципальных программ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Структура расходов бюджета поселения на социальную и культурную сферу в 2013 году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Динамика расходов бюджета </a:t>
            </a:r>
            <a:r>
              <a:rPr lang="ru-RU" sz="2800" dirty="0" smtClean="0">
                <a:solidFill>
                  <a:srgbClr val="FFFF00"/>
                </a:solidFill>
              </a:rPr>
              <a:t>Первомайского </a:t>
            </a:r>
            <a:r>
              <a:rPr lang="ru-RU" sz="2800" dirty="0" smtClean="0">
                <a:solidFill>
                  <a:srgbClr val="FFFF00"/>
                </a:solidFill>
              </a:rPr>
              <a:t>сельского поселения на </a:t>
            </a:r>
            <a:r>
              <a:rPr lang="ru-RU" sz="2800" dirty="0" smtClean="0">
                <a:solidFill>
                  <a:srgbClr val="FFFF00"/>
                </a:solidFill>
              </a:rPr>
              <a:t>культуру 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Динамика расходов бюджета </a:t>
            </a:r>
            <a:r>
              <a:rPr lang="ru-RU" sz="2800" dirty="0" smtClean="0">
                <a:solidFill>
                  <a:srgbClr val="FFFF00"/>
                </a:solidFill>
              </a:rPr>
              <a:t>Первомайского </a:t>
            </a:r>
            <a:r>
              <a:rPr lang="ru-RU" sz="2800" dirty="0" smtClean="0">
                <a:solidFill>
                  <a:srgbClr val="FFFF00"/>
                </a:solidFill>
              </a:rPr>
              <a:t>сельского поселения на дорожное хозяйство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Динамика расходов бюджета </a:t>
            </a:r>
            <a:r>
              <a:rPr lang="ru-RU" sz="2800" dirty="0" smtClean="0">
                <a:solidFill>
                  <a:srgbClr val="FFFF00"/>
                </a:solidFill>
              </a:rPr>
              <a:t>Первомайского </a:t>
            </a:r>
            <a:r>
              <a:rPr lang="ru-RU" sz="2800" dirty="0" smtClean="0">
                <a:solidFill>
                  <a:srgbClr val="FFFF00"/>
                </a:solidFill>
              </a:rPr>
              <a:t>сельского поселения в 2012-2013 гг.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Динамика расходов на передачу межбюджетных трансфертов бюджету Кашарского  района из бюджета поселения на осуществление части полномочий по решению вопросов местного значения </a:t>
            </a:r>
            <a:endParaRPr lang="ru-RU" sz="2000" dirty="0">
              <a:solidFill>
                <a:srgbClr val="FFFF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500306"/>
          <a:ext cx="8229600" cy="4073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00042"/>
            <a:ext cx="8382000" cy="17128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Реализация утвержденных Главой </a:t>
            </a:r>
            <a:r>
              <a:rPr lang="ru-RU" sz="2400" dirty="0" smtClean="0">
                <a:solidFill>
                  <a:srgbClr val="FFFF00"/>
                </a:solidFill>
              </a:rPr>
              <a:t>Первомайского </a:t>
            </a:r>
            <a:r>
              <a:rPr lang="ru-RU" sz="2400" dirty="0" smtClean="0">
                <a:solidFill>
                  <a:srgbClr val="FFFF00"/>
                </a:solidFill>
              </a:rPr>
              <a:t>сельского поселения основных направлений бюджетной и налоговой политики  в 2013 году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(Постановление от </a:t>
            </a:r>
            <a:r>
              <a:rPr lang="ru-RU" sz="2400" dirty="0" smtClean="0">
                <a:solidFill>
                  <a:srgbClr val="FFFF00"/>
                </a:solidFill>
              </a:rPr>
              <a:t>15.10.2012 № 55.1)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54108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Направления бюджетной политики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68396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Результаты исполнения по бюджету в 2013 году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55F3-454E-4CCD-90D7-3B273F9ED011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857356" y="2928934"/>
            <a:ext cx="98469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57290" y="4143380"/>
            <a:ext cx="2143140" cy="23574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Наращивание налогового потенциала </a:t>
            </a:r>
          </a:p>
          <a:p>
            <a:pPr algn="ctr"/>
            <a:r>
              <a:rPr lang="ru-RU" dirty="0" smtClean="0"/>
              <a:t>поселения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6072198" y="3000372"/>
            <a:ext cx="100013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4214818"/>
            <a:ext cx="5286412" cy="22145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Собственные налоговые и неналоговые доходы поселения в 2013 году исполнены в сумме </a:t>
            </a:r>
            <a:r>
              <a:rPr lang="ru-RU" dirty="0" smtClean="0"/>
              <a:t>5 334,7 </a:t>
            </a:r>
            <a:r>
              <a:rPr lang="ru-RU" dirty="0" smtClean="0"/>
              <a:t>тыс.руб.или </a:t>
            </a:r>
            <a:r>
              <a:rPr lang="ru-RU" dirty="0" smtClean="0"/>
              <a:t>102,6 </a:t>
            </a:r>
            <a:r>
              <a:rPr lang="ru-RU" dirty="0" smtClean="0"/>
              <a:t>процент к плану.</a:t>
            </a:r>
          </a:p>
          <a:p>
            <a:pPr algn="ctr"/>
            <a:r>
              <a:rPr lang="ru-RU" dirty="0" smtClean="0"/>
              <a:t>Полученный </a:t>
            </a:r>
            <a:r>
              <a:rPr lang="ru-RU" dirty="0" smtClean="0"/>
              <a:t>объем превышает достигнутый уровень 2012 года на </a:t>
            </a:r>
            <a:r>
              <a:rPr lang="ru-RU" dirty="0" smtClean="0"/>
              <a:t>955,0 </a:t>
            </a:r>
            <a:r>
              <a:rPr lang="ru-RU" dirty="0" smtClean="0"/>
              <a:t>тыс.руб.и выше бюджетных назначений на </a:t>
            </a:r>
            <a:r>
              <a:rPr lang="ru-RU" dirty="0" smtClean="0"/>
              <a:t>133,6тыс.руб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914400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1428728" y="10001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6643702" y="1000108"/>
            <a:ext cx="48463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2000240"/>
            <a:ext cx="2071702" cy="20002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Программно- целевой метод бюджетного планирования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2071678"/>
            <a:ext cx="6572296" cy="1857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реализацию Муниципальных долгосрочных программ направлено </a:t>
            </a:r>
            <a:r>
              <a:rPr lang="ru-RU" dirty="0" smtClean="0"/>
              <a:t>14 656,3 </a:t>
            </a:r>
            <a:r>
              <a:rPr lang="ru-RU" dirty="0" smtClean="0"/>
              <a:t>тыс.руб. или </a:t>
            </a:r>
            <a:r>
              <a:rPr lang="ru-RU" dirty="0" smtClean="0"/>
              <a:t>78,4 </a:t>
            </a:r>
            <a:r>
              <a:rPr lang="ru-RU" dirty="0" smtClean="0"/>
              <a:t>% всех расходов бюджета поселения, что на </a:t>
            </a:r>
            <a:r>
              <a:rPr lang="ru-RU" dirty="0" smtClean="0"/>
              <a:t>48,1 </a:t>
            </a:r>
            <a:r>
              <a:rPr lang="ru-RU" dirty="0" smtClean="0"/>
              <a:t>процентов выше показателя 2012 года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4071942"/>
            <a:ext cx="2000264" cy="264320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Новые формы муниципальных учреждений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4214818"/>
            <a:ext cx="6572296" cy="24288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конец 2013 года в поселении в новом статусе функционирует одно учреждение культуры.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4A16-5EDD-4A3E-9088-FD1F053836CE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914400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1428728" y="1000108"/>
            <a:ext cx="4846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6643702" y="1000108"/>
            <a:ext cx="4846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2000240"/>
            <a:ext cx="2285984" cy="20002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Предоставление качественных бюджетных услуг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2071678"/>
            <a:ext cx="6072230" cy="2000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Из местного бюджета в 2013 году выдано субсидий бюджетным учреждениям на </a:t>
            </a:r>
            <a:r>
              <a:rPr lang="ru-RU" dirty="0" smtClean="0"/>
              <a:t>сумму 1 871,6 </a:t>
            </a:r>
            <a:r>
              <a:rPr lang="ru-RU" dirty="0" smtClean="0"/>
              <a:t>тыс.руб., на исполнение муниципального задания.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4071942"/>
            <a:ext cx="2643174" cy="264320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сбалансированности местного бюджета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4214818"/>
            <a:ext cx="6143668" cy="24288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отчетном году бюджету поселению было выделено из областного бюджета дотация в сумме </a:t>
            </a:r>
            <a:r>
              <a:rPr lang="ru-RU" dirty="0" smtClean="0"/>
              <a:t>1 280,1 </a:t>
            </a:r>
            <a:r>
              <a:rPr lang="ru-RU" dirty="0" smtClean="0"/>
              <a:t>тыс.руб.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4A16-5EDD-4A3E-9088-FD1F053836CE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914400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1428728" y="1000108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6643702" y="1000108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2000240"/>
            <a:ext cx="2285984" cy="24288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благоустройство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1643050"/>
            <a:ext cx="6500858" cy="3500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750" dirty="0" smtClean="0"/>
              <a:t>1.Приобретение и замена ламп </a:t>
            </a:r>
          </a:p>
          <a:p>
            <a:r>
              <a:rPr lang="ru-RU" sz="1750" dirty="0" smtClean="0"/>
              <a:t>для уличного освещения </a:t>
            </a:r>
            <a:r>
              <a:rPr lang="ru-RU" sz="1750" dirty="0" smtClean="0"/>
              <a:t>и </a:t>
            </a:r>
            <a:r>
              <a:rPr lang="ru-RU" sz="1750" dirty="0" err="1" smtClean="0"/>
              <a:t>энергоаудит</a:t>
            </a:r>
            <a:r>
              <a:rPr lang="ru-RU" sz="1750" dirty="0" smtClean="0"/>
              <a:t> – 39,5 </a:t>
            </a:r>
            <a:r>
              <a:rPr lang="ru-RU" sz="1750" dirty="0" smtClean="0"/>
              <a:t>тыс.руб.</a:t>
            </a:r>
          </a:p>
          <a:p>
            <a:r>
              <a:rPr lang="ru-RU" sz="1750" dirty="0" smtClean="0"/>
              <a:t>2. Текущий ремонт и содержание </a:t>
            </a:r>
          </a:p>
          <a:p>
            <a:r>
              <a:rPr lang="ru-RU" sz="1750" dirty="0" smtClean="0"/>
              <a:t>памятников – </a:t>
            </a:r>
            <a:r>
              <a:rPr lang="ru-RU" sz="1750" dirty="0" smtClean="0"/>
              <a:t>15,0 </a:t>
            </a:r>
            <a:r>
              <a:rPr lang="ru-RU" sz="1750" dirty="0" smtClean="0"/>
              <a:t>тыс.руб. </a:t>
            </a:r>
          </a:p>
          <a:p>
            <a:r>
              <a:rPr lang="ru-RU" sz="1750" dirty="0" smtClean="0"/>
              <a:t>3 .Содержание парков и зеленых </a:t>
            </a:r>
          </a:p>
          <a:p>
            <a:r>
              <a:rPr lang="ru-RU" sz="1750" dirty="0" smtClean="0"/>
              <a:t>насаждений – </a:t>
            </a:r>
            <a:r>
              <a:rPr lang="ru-RU" sz="1750" dirty="0" smtClean="0"/>
              <a:t>14,0 </a:t>
            </a:r>
            <a:r>
              <a:rPr lang="ru-RU" sz="1750" dirty="0" smtClean="0"/>
              <a:t>тыс.руб.</a:t>
            </a:r>
          </a:p>
          <a:p>
            <a:r>
              <a:rPr lang="ru-RU" sz="1750" dirty="0" smtClean="0"/>
              <a:t>4.Содержание мест захоронений – </a:t>
            </a:r>
            <a:r>
              <a:rPr lang="ru-RU" sz="1750" dirty="0" smtClean="0"/>
              <a:t>25.0 </a:t>
            </a:r>
            <a:r>
              <a:rPr lang="ru-RU" sz="1750" dirty="0" smtClean="0"/>
              <a:t>тыс.руб.</a:t>
            </a:r>
          </a:p>
          <a:p>
            <a:r>
              <a:rPr lang="ru-RU" sz="1750" dirty="0" smtClean="0"/>
              <a:t>6. Уличное освещение </a:t>
            </a:r>
            <a:r>
              <a:rPr lang="ru-RU" sz="1750" dirty="0" smtClean="0"/>
              <a:t>(электроэнергия) - 232,6 </a:t>
            </a:r>
            <a:r>
              <a:rPr lang="ru-RU" sz="1750" dirty="0" smtClean="0"/>
              <a:t>тыс.руб.</a:t>
            </a:r>
          </a:p>
          <a:p>
            <a:r>
              <a:rPr lang="ru-RU" sz="1750" dirty="0" smtClean="0"/>
              <a:t>7. Приобретение водонапорных башен – </a:t>
            </a:r>
            <a:r>
              <a:rPr lang="ru-RU" sz="1750" dirty="0" smtClean="0"/>
              <a:t>920,7 </a:t>
            </a:r>
            <a:r>
              <a:rPr lang="ru-RU" sz="1750" dirty="0" smtClean="0"/>
              <a:t>тыс.руб.</a:t>
            </a:r>
          </a:p>
          <a:p>
            <a:r>
              <a:rPr lang="ru-RU" sz="1750" dirty="0" smtClean="0"/>
              <a:t>8. Утилизация бытовых и промышленных отходов- </a:t>
            </a:r>
            <a:r>
              <a:rPr lang="ru-RU" sz="1750" dirty="0" smtClean="0"/>
              <a:t>75,0 </a:t>
            </a:r>
            <a:r>
              <a:rPr lang="ru-RU" sz="1750" dirty="0" smtClean="0"/>
              <a:t>тыс.руб.</a:t>
            </a:r>
          </a:p>
          <a:p>
            <a:r>
              <a:rPr lang="ru-RU" sz="1750" dirty="0" smtClean="0"/>
              <a:t>9. Установка детского игрового оборудования – 646,7 тыс.руб.</a:t>
            </a:r>
            <a:endParaRPr lang="ru-RU" sz="175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5286388"/>
            <a:ext cx="2357422" cy="14287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Дороги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5286388"/>
            <a:ext cx="6500858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1.Текущий ремонт </a:t>
            </a:r>
            <a:r>
              <a:rPr lang="ru-RU" dirty="0" err="1" smtClean="0"/>
              <a:t>внутрипоселковых</a:t>
            </a:r>
            <a:r>
              <a:rPr lang="ru-RU" dirty="0" smtClean="0"/>
              <a:t> дорог- </a:t>
            </a:r>
            <a:r>
              <a:rPr lang="ru-RU" dirty="0" smtClean="0"/>
              <a:t>240,0 </a:t>
            </a:r>
            <a:r>
              <a:rPr lang="ru-RU" dirty="0" smtClean="0"/>
              <a:t>тыс.руб.</a:t>
            </a:r>
          </a:p>
          <a:p>
            <a:r>
              <a:rPr lang="ru-RU" dirty="0" smtClean="0"/>
              <a:t>2.Уборка снега с дорог – </a:t>
            </a:r>
            <a:r>
              <a:rPr lang="ru-RU" dirty="0" smtClean="0"/>
              <a:t>14,6 </a:t>
            </a:r>
            <a:r>
              <a:rPr lang="ru-RU" dirty="0" smtClean="0"/>
              <a:t>тыс.руб.</a:t>
            </a: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4A16-5EDD-4A3E-9088-FD1F053836CE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Динамика доходов бюджета </a:t>
            </a:r>
            <a:r>
              <a:rPr lang="ru-RU" sz="2800" dirty="0" smtClean="0">
                <a:solidFill>
                  <a:srgbClr val="FFFF00"/>
                </a:solidFill>
              </a:rPr>
              <a:t>Первомайского </a:t>
            </a:r>
            <a:r>
              <a:rPr lang="ru-RU" sz="2800" dirty="0" smtClean="0">
                <a:solidFill>
                  <a:srgbClr val="FFFF00"/>
                </a:solidFill>
              </a:rPr>
              <a:t>сельского поселения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429520" y="2000240"/>
            <a:ext cx="1029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2500298" y="4143380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928694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dirty="0" smtClean="0">
                <a:solidFill>
                  <a:srgbClr val="FFFF00"/>
                </a:solidFill>
              </a:rPr>
              <a:t>Динамика собственных доходов бюджета поселения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тыс.руб.</a:t>
            </a:r>
            <a:endParaRPr lang="ru-RU" sz="18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Структура налоговых доходов бюджета поселения в 2013 году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Структура расходов бюджета </a:t>
            </a:r>
            <a:r>
              <a:rPr lang="ru-RU" dirty="0" smtClean="0">
                <a:solidFill>
                  <a:srgbClr val="FFFF00"/>
                </a:solidFill>
              </a:rPr>
              <a:t>Первомай</a:t>
            </a:r>
            <a:r>
              <a:rPr lang="ru-RU" dirty="0" smtClean="0">
                <a:solidFill>
                  <a:srgbClr val="FFFF00"/>
                </a:solidFill>
              </a:rPr>
              <a:t>ского </a:t>
            </a:r>
            <a:r>
              <a:rPr lang="ru-RU" dirty="0" smtClean="0">
                <a:solidFill>
                  <a:srgbClr val="FFFF00"/>
                </a:solidFill>
              </a:rPr>
              <a:t>сельского поселения в 2013 году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9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00562" y="4572008"/>
            <a:ext cx="1571636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612</TotalTime>
  <Words>417</Words>
  <Application>Microsoft Office PowerPoint</Application>
  <PresentationFormat>Экран (4:3)</PresentationFormat>
  <Paragraphs>89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Исполнение бюджета Первомайского сельского поселения Кашарского района </vt:lpstr>
      <vt:lpstr>Реализация утвержденных Главой Первомайского сельского поселения основных направлений бюджетной и налоговой политики  в 2013 году (Постановление от 15.10.2012 № 55.1) </vt:lpstr>
      <vt:lpstr>Слайд 3</vt:lpstr>
      <vt:lpstr>Слайд 4</vt:lpstr>
      <vt:lpstr>Слайд 5</vt:lpstr>
      <vt:lpstr>Динамика доходов бюджета Первомайского сельского поселения</vt:lpstr>
      <vt:lpstr>Динамика собственных доходов бюджета поселения тыс.руб.</vt:lpstr>
      <vt:lpstr>Структура налоговых доходов бюджета поселения в 2013 году</vt:lpstr>
      <vt:lpstr>Структура расходов бюджета Первомайского сельского поселения в 2013 году</vt:lpstr>
      <vt:lpstr>Динамика расходов бюджета поселения на реализацию долгосрочных муниципальных программ</vt:lpstr>
      <vt:lpstr>Структура расходов бюджета поселения на социальную и культурную сферу в 2013 году</vt:lpstr>
      <vt:lpstr>Динамика расходов бюджета Первомайского сельского поселения на культуру </vt:lpstr>
      <vt:lpstr>Динамика расходов бюджета Первомайского сельского поселения на дорожное хозяйство</vt:lpstr>
      <vt:lpstr>Динамика расходов бюджета Первомайского сельского поселения в 2012-2013 гг.</vt:lpstr>
      <vt:lpstr>Динамика расходов на передачу межбюджетных трансфертов бюджету Кашарского  района из бюджета поселения на осуществление части полномочий по решению вопросов местного значения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Киевского сельского поселения Кашарского района </dc:title>
  <dc:creator>Server</dc:creator>
  <cp:lastModifiedBy>Admin</cp:lastModifiedBy>
  <cp:revision>70</cp:revision>
  <dcterms:created xsi:type="dcterms:W3CDTF">2014-05-13T06:00:16Z</dcterms:created>
  <dcterms:modified xsi:type="dcterms:W3CDTF">2014-05-15T11:32:55Z</dcterms:modified>
</cp:coreProperties>
</file>